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notesMasterIdLst>
    <p:notesMasterId r:id="rId17"/>
  </p:notesMasterIdLst>
  <p:sldIdLst>
    <p:sldId id="256" r:id="rId2"/>
    <p:sldId id="259" r:id="rId3"/>
    <p:sldId id="257" r:id="rId4"/>
    <p:sldId id="258" r:id="rId5"/>
    <p:sldId id="260" r:id="rId6"/>
    <p:sldId id="266" r:id="rId7"/>
    <p:sldId id="267" r:id="rId8"/>
    <p:sldId id="268" r:id="rId9"/>
    <p:sldId id="265" r:id="rId10"/>
    <p:sldId id="261" r:id="rId11"/>
    <p:sldId id="269" r:id="rId12"/>
    <p:sldId id="262" r:id="rId13"/>
    <p:sldId id="270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BEB6B5-CE24-4838-8528-7DD2D4B5596F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68A1DB-093E-404C-A1F5-99C10A381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74FFC0F-70AB-467D-A17C-D04AA0FBE626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B5C4259-47F1-400A-B539-8E0942C203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20F90B-6CA8-447B-B7C1-84267A81A598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F677728-5E09-413C-B0F7-FAE1D7B8E2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9E12C2B-C0F0-44C8-9A03-83BD9412B282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A14D2E-4B4A-4ABA-98AA-874E0E03F7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DB61A5-34BA-4F18-A429-4609E80615D2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3F2798F-8663-4993-82CF-18B16D6656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E0F7E5D-8E0F-4A63-8107-DF25BB71B0D7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49F61C8-8255-4B81-8B07-770A93C238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BF007A-7DBE-47EF-93B8-F0775E5D0515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B4FD40-F3E0-49DB-B89B-0F6E83000B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C90F94-CAAB-46BB-A9B8-5932AC60B366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96D12D0-E55F-4672-8459-26A5866511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8F34D2-9365-4375-A9FC-F39603F4E441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7563E3-0A51-4526-BFDF-ECA43FECB3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5B4081F-C7B6-4850-BA52-4DF08D21E375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780F90-5C6D-4DCD-B988-E8497B3DA6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13C84414-7035-4DAF-8F77-42E39311B96B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5482F8-1383-4245-B19C-0500E444DB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98E6695-FDB4-4D8B-9460-A3C7A6951FEC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25DA9CB-6AF5-486F-9456-CC5DBF3A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FA0F133-FA59-4992-95E4-0B070FADAE58}" type="datetimeFigureOut">
              <a:rPr lang="ru-RU" smtClean="0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749BCC2-8392-469A-A7B5-99858D6D89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2r.ru/static/255/out_9399.shtm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" TargetMode="External"/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 txBox="1">
            <a:spLocks noChangeArrowheads="1"/>
          </p:cNvSpPr>
          <p:nvPr/>
        </p:nvSpPr>
        <p:spPr bwMode="auto">
          <a:xfrm>
            <a:off x="4572000" y="4572008"/>
            <a:ext cx="435771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ru-RU" sz="1800" b="1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                           Проект  подготовила  </a:t>
            </a:r>
          </a:p>
          <a:p>
            <a:pPr algn="r"/>
            <a:r>
              <a:rPr lang="ru-RU" sz="1800" b="1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                          Часовитина Екатерина , </a:t>
            </a:r>
          </a:p>
          <a:p>
            <a:pPr algn="r"/>
            <a:r>
              <a:rPr lang="ru-RU" sz="1800" b="1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                                  группа ИХ-11 ,</a:t>
            </a:r>
          </a:p>
          <a:p>
            <a:pPr algn="r"/>
            <a:r>
              <a:rPr lang="ru-RU" sz="1800" b="1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                    руководитель </a:t>
            </a:r>
            <a:r>
              <a:rPr lang="ru-RU" sz="1800" b="1" dirty="0" smtClean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:</a:t>
            </a:r>
          </a:p>
          <a:p>
            <a:pPr algn="r"/>
            <a:r>
              <a:rPr lang="ru-RU" sz="1800" b="1" dirty="0" smtClean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Романова З.В</a:t>
            </a:r>
            <a:r>
              <a:rPr lang="ru-RU" sz="1800" b="1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</a:rPr>
              <a:t>.  </a:t>
            </a:r>
            <a:endParaRPr lang="ru-RU" sz="1800" b="1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39" name="TextBox 10"/>
          <p:cNvSpPr txBox="1">
            <a:spLocks noChangeArrowheads="1"/>
          </p:cNvSpPr>
          <p:nvPr/>
        </p:nvSpPr>
        <p:spPr bwMode="auto">
          <a:xfrm>
            <a:off x="2285984" y="285728"/>
            <a:ext cx="4857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Проект</a:t>
            </a:r>
          </a:p>
        </p:txBody>
      </p:sp>
      <p:sp>
        <p:nvSpPr>
          <p:cNvPr id="14340" name="TextBox 11"/>
          <p:cNvSpPr txBox="1">
            <a:spLocks noChangeArrowheads="1"/>
          </p:cNvSpPr>
          <p:nvPr/>
        </p:nvSpPr>
        <p:spPr bwMode="auto">
          <a:xfrm>
            <a:off x="4143372" y="6215082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>
                <a:latin typeface="Times New Roman" pitchFamily="18" charset="0"/>
              </a:rPr>
              <a:t>              </a:t>
            </a:r>
            <a:r>
              <a:rPr 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Ангарск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, 2012</a:t>
            </a:r>
            <a:endParaRPr lang="ru-RU" sz="18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1357298"/>
            <a:ext cx="571663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Анимация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 различных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программных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средах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500063" y="142875"/>
            <a:ext cx="77866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</a:rPr>
              <a:t>Анимация в программной среде </a:t>
            </a:r>
            <a:r>
              <a:rPr lang="en-US" sz="3600" b="1" dirty="0">
                <a:solidFill>
                  <a:srgbClr val="002060"/>
                </a:solidFill>
                <a:latin typeface="Book Antiqua" pitchFamily="18" charset="0"/>
              </a:rPr>
              <a:t>Corel Rave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71472" y="1714488"/>
            <a:ext cx="830103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dirty="0" err="1">
                <a:solidFill>
                  <a:schemeClr val="bg2"/>
                </a:solidFill>
              </a:rPr>
              <a:t>Corel</a:t>
            </a:r>
            <a:r>
              <a:rPr lang="ru-RU" sz="2000" dirty="0">
                <a:solidFill>
                  <a:schemeClr val="bg2"/>
                </a:solidFill>
              </a:rPr>
              <a:t> R.A.V.E</a:t>
            </a:r>
            <a:r>
              <a:rPr lang="ru-RU" sz="2000" dirty="0" smtClean="0">
                <a:solidFill>
                  <a:schemeClr val="bg2"/>
                </a:solidFill>
              </a:rPr>
              <a:t>.— это программа</a:t>
            </a:r>
            <a:r>
              <a:rPr lang="ru-RU" sz="2000" dirty="0">
                <a:solidFill>
                  <a:schemeClr val="bg2"/>
                </a:solidFill>
              </a:rPr>
              <a:t>, которую фирма </a:t>
            </a:r>
            <a:r>
              <a:rPr lang="ru-RU" sz="2000" dirty="0" err="1">
                <a:solidFill>
                  <a:schemeClr val="bg2"/>
                </a:solidFill>
              </a:rPr>
              <a:t>Corel</a:t>
            </a:r>
            <a:r>
              <a:rPr lang="ru-RU" sz="2000" dirty="0">
                <a:solidFill>
                  <a:schemeClr val="bg2"/>
                </a:solidFill>
              </a:rPr>
              <a:t> включила </a:t>
            </a:r>
            <a:r>
              <a:rPr lang="ru-RU" sz="2000" dirty="0" smtClean="0">
                <a:solidFill>
                  <a:schemeClr val="bg2"/>
                </a:solidFill>
              </a:rPr>
              <a:t>в версию </a:t>
            </a:r>
            <a:r>
              <a:rPr lang="ru-RU" sz="2000" dirty="0">
                <a:solidFill>
                  <a:schemeClr val="bg2"/>
                </a:solidFill>
              </a:rPr>
              <a:t>своего графического пакета </a:t>
            </a:r>
            <a:r>
              <a:rPr lang="ru-RU" sz="2000" dirty="0" err="1">
                <a:solidFill>
                  <a:schemeClr val="bg2"/>
                </a:solidFill>
              </a:rPr>
              <a:t>CorelDRAW</a:t>
            </a:r>
            <a:r>
              <a:rPr lang="ru-RU" sz="2000" dirty="0">
                <a:solidFill>
                  <a:schemeClr val="bg2"/>
                </a:solidFill>
              </a:rPr>
              <a:t>. </a:t>
            </a:r>
            <a:r>
              <a:rPr lang="ru-RU" sz="2000" dirty="0" smtClean="0">
                <a:solidFill>
                  <a:schemeClr val="bg2"/>
                </a:solidFill>
              </a:rPr>
              <a:t>Программа </a:t>
            </a:r>
            <a:r>
              <a:rPr lang="ru-RU" sz="2000" dirty="0">
                <a:solidFill>
                  <a:schemeClr val="bg2"/>
                </a:solidFill>
              </a:rPr>
              <a:t>предназначена для создания анимации и сохранения ее в </a:t>
            </a:r>
            <a:r>
              <a:rPr lang="ru-RU" sz="2000" dirty="0" smtClean="0">
                <a:solidFill>
                  <a:schemeClr val="bg2"/>
                </a:solidFill>
              </a:rPr>
              <a:t>виде фильма</a:t>
            </a:r>
            <a:r>
              <a:rPr lang="ru-RU" sz="2000" dirty="0">
                <a:solidFill>
                  <a:schemeClr val="bg2"/>
                </a:solidFill>
              </a:rPr>
              <a:t>, в первую очередь в популярном формате </a:t>
            </a:r>
            <a:r>
              <a:rPr lang="ru-RU" sz="2000" dirty="0" err="1">
                <a:solidFill>
                  <a:schemeClr val="bg2"/>
                </a:solidFill>
              </a:rPr>
              <a:t>Macromedia</a:t>
            </a:r>
            <a:r>
              <a:rPr lang="ru-RU" sz="2000" dirty="0">
                <a:solidFill>
                  <a:schemeClr val="bg2"/>
                </a:solidFill>
              </a:rPr>
              <a:t> </a:t>
            </a:r>
            <a:r>
              <a:rPr lang="ru-RU" sz="2000" dirty="0" err="1">
                <a:solidFill>
                  <a:schemeClr val="bg2"/>
                </a:solidFill>
              </a:rPr>
              <a:t>Flash</a:t>
            </a:r>
            <a:r>
              <a:rPr lang="ru-RU" sz="2000" dirty="0">
                <a:solidFill>
                  <a:schemeClr val="bg2"/>
                </a:solidFill>
              </a:rPr>
              <a:t>.</a:t>
            </a:r>
          </a:p>
          <a:p>
            <a:r>
              <a:rPr lang="ru-RU" sz="2000" dirty="0">
                <a:solidFill>
                  <a:schemeClr val="bg2"/>
                </a:solidFill>
              </a:rPr>
              <a:t>В приложении </a:t>
            </a:r>
            <a:r>
              <a:rPr lang="ru-RU" sz="2000" dirty="0" err="1">
                <a:solidFill>
                  <a:schemeClr val="bg2"/>
                </a:solidFill>
              </a:rPr>
              <a:t>Corel</a:t>
            </a:r>
            <a:r>
              <a:rPr lang="ru-RU" sz="2000" dirty="0">
                <a:solidFill>
                  <a:schemeClr val="bg2"/>
                </a:solidFill>
              </a:rPr>
              <a:t> </a:t>
            </a:r>
            <a:r>
              <a:rPr lang="ru-RU" sz="2000" dirty="0" err="1" smtClean="0">
                <a:solidFill>
                  <a:schemeClr val="bg2"/>
                </a:solidFill>
              </a:rPr>
              <a:t>R.A.V.E.имеется</a:t>
            </a:r>
            <a:r>
              <a:rPr lang="ru-RU" sz="2000" dirty="0" smtClean="0">
                <a:solidFill>
                  <a:schemeClr val="bg2"/>
                </a:solidFill>
              </a:rPr>
              <a:t> </a:t>
            </a:r>
            <a:r>
              <a:rPr lang="ru-RU" sz="2000" dirty="0">
                <a:solidFill>
                  <a:schemeClr val="bg2"/>
                </a:solidFill>
              </a:rPr>
              <a:t>большое количество инструментов рисования и создания эффектов, </a:t>
            </a:r>
            <a:r>
              <a:rPr lang="ru-RU" sz="2000" dirty="0" err="1" smtClean="0">
                <a:solidFill>
                  <a:schemeClr val="bg2"/>
                </a:solidFill>
              </a:rPr>
              <a:t>поддержтвает</a:t>
            </a:r>
            <a:r>
              <a:rPr lang="ru-RU" sz="2000" dirty="0" smtClean="0">
                <a:solidFill>
                  <a:schemeClr val="bg2"/>
                </a:solidFill>
              </a:rPr>
              <a:t> импорт </a:t>
            </a:r>
            <a:r>
              <a:rPr lang="ru-RU" sz="2000" dirty="0">
                <a:solidFill>
                  <a:schemeClr val="bg2"/>
                </a:solidFill>
              </a:rPr>
              <a:t>изображений из других графических приложений</a:t>
            </a:r>
            <a:r>
              <a:rPr lang="ru-RU" sz="2000" dirty="0" smtClean="0">
                <a:solidFill>
                  <a:schemeClr val="bg2"/>
                </a:solidFill>
              </a:rPr>
              <a:t>. Созданный фильм </a:t>
            </a:r>
            <a:r>
              <a:rPr lang="ru-RU" sz="2000" dirty="0">
                <a:solidFill>
                  <a:schemeClr val="bg2"/>
                </a:solidFill>
              </a:rPr>
              <a:t>можно </a:t>
            </a:r>
            <a:r>
              <a:rPr lang="ru-RU" sz="2000" dirty="0" smtClean="0">
                <a:solidFill>
                  <a:schemeClr val="bg2"/>
                </a:solidFill>
              </a:rPr>
              <a:t>сохранить в форматах GIF,AVI,MOV,SWF.</a:t>
            </a:r>
            <a:endParaRPr lang="ru-RU" sz="2000" dirty="0">
              <a:solidFill>
                <a:schemeClr val="bg2"/>
              </a:solidFill>
            </a:endParaRPr>
          </a:p>
          <a:p>
            <a:r>
              <a:rPr lang="ru-RU" sz="2000" dirty="0" err="1" smtClean="0">
                <a:solidFill>
                  <a:schemeClr val="bg2"/>
                </a:solidFill>
              </a:rPr>
              <a:t>Corel</a:t>
            </a:r>
            <a:r>
              <a:rPr lang="ru-RU" sz="2000" dirty="0" smtClean="0">
                <a:solidFill>
                  <a:schemeClr val="bg2"/>
                </a:solidFill>
              </a:rPr>
              <a:t> </a:t>
            </a:r>
            <a:r>
              <a:rPr lang="ru-RU" sz="2000" dirty="0">
                <a:solidFill>
                  <a:schemeClr val="bg2"/>
                </a:solidFill>
              </a:rPr>
              <a:t>R.A.V.E. поддерживает три основных метода анимации: </a:t>
            </a:r>
            <a:r>
              <a:rPr lang="ru-RU" sz="2000" dirty="0" err="1">
                <a:solidFill>
                  <a:schemeClr val="bg2"/>
                </a:solidFill>
              </a:rPr>
              <a:t>покадровую</a:t>
            </a:r>
            <a:r>
              <a:rPr lang="ru-RU" sz="2000" dirty="0">
                <a:solidFill>
                  <a:schemeClr val="bg2"/>
                </a:solidFill>
              </a:rPr>
              <a:t> анимацию </a:t>
            </a:r>
            <a:r>
              <a:rPr lang="en-US" sz="2000" dirty="0">
                <a:solidFill>
                  <a:schemeClr val="bg2"/>
                </a:solidFill>
              </a:rPr>
              <a:t>(frame-by-frame animation), </a:t>
            </a:r>
            <a:r>
              <a:rPr lang="ru-RU" sz="2000" dirty="0">
                <a:solidFill>
                  <a:schemeClr val="bg2"/>
                </a:solidFill>
              </a:rPr>
              <a:t>расчет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ru-RU" sz="2000" dirty="0">
                <a:solidFill>
                  <a:schemeClr val="bg2"/>
                </a:solidFill>
              </a:rPr>
              <a:t>промежуточных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ru-RU" sz="2000" dirty="0">
                <a:solidFill>
                  <a:schemeClr val="bg2"/>
                </a:solidFill>
              </a:rPr>
              <a:t>кадров</a:t>
            </a:r>
            <a:r>
              <a:rPr lang="en-US" sz="2000" dirty="0">
                <a:solidFill>
                  <a:schemeClr val="bg2"/>
                </a:solidFill>
              </a:rPr>
              <a:t> (</a:t>
            </a:r>
            <a:r>
              <a:rPr lang="en-US" sz="2000" dirty="0" err="1">
                <a:solidFill>
                  <a:schemeClr val="bg2"/>
                </a:solidFill>
              </a:rPr>
              <a:t>tweened</a:t>
            </a:r>
            <a:r>
              <a:rPr lang="en-US" sz="2000" dirty="0">
                <a:solidFill>
                  <a:schemeClr val="bg2"/>
                </a:solidFill>
              </a:rPr>
              <a:t> animation), </a:t>
            </a:r>
            <a:r>
              <a:rPr lang="ru-RU" sz="2000" dirty="0">
                <a:solidFill>
                  <a:schemeClr val="bg2"/>
                </a:solidFill>
              </a:rPr>
              <a:t>пошаговый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ru-RU" sz="2000" dirty="0">
                <a:solidFill>
                  <a:schemeClr val="bg2"/>
                </a:solidFill>
              </a:rPr>
              <a:t>переход</a:t>
            </a:r>
            <a:r>
              <a:rPr lang="en-US" sz="2000" dirty="0">
                <a:solidFill>
                  <a:schemeClr val="bg2"/>
                </a:solidFill>
              </a:rPr>
              <a:t> (animating blends). </a:t>
            </a:r>
            <a:endParaRPr lang="ru-RU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48098" y="1142984"/>
          <a:ext cx="5752859" cy="4657077"/>
        </p:xfrm>
        <a:graphic>
          <a:graphicData uri="http://schemas.openxmlformats.org/presentationml/2006/ole">
            <p:oleObj spid="_x0000_s1026" name="Пакет" r:id="rId3" imgW="60012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357188" y="214313"/>
            <a:ext cx="77866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Анимация в программной среде </a:t>
            </a:r>
            <a:r>
              <a:rPr lang="en-US" sz="3600" b="1" dirty="0">
                <a:solidFill>
                  <a:srgbClr val="002060"/>
                </a:solidFill>
                <a:latin typeface="Book Antiqua" pitchFamily="18" charset="0"/>
              </a:rPr>
              <a:t>Macromedia Flash </a:t>
            </a:r>
            <a:r>
              <a:rPr lang="en-US" sz="3600" b="1" dirty="0" smtClean="0">
                <a:solidFill>
                  <a:srgbClr val="002060"/>
                </a:solidFill>
                <a:latin typeface="Book Antiqua" pitchFamily="18" charset="0"/>
              </a:rPr>
              <a:t>M</a:t>
            </a: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Х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14348" y="2000240"/>
            <a:ext cx="7821637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chemeClr val="bg2"/>
                </a:solidFill>
              </a:rPr>
              <a:t>Macromedia</a:t>
            </a:r>
            <a:r>
              <a:rPr lang="ru-RU" sz="2000" dirty="0">
                <a:solidFill>
                  <a:schemeClr val="bg2"/>
                </a:solidFill>
              </a:rPr>
              <a:t> </a:t>
            </a:r>
            <a:r>
              <a:rPr lang="ru-RU" sz="2000" dirty="0" err="1">
                <a:solidFill>
                  <a:schemeClr val="bg2"/>
                </a:solidFill>
              </a:rPr>
              <a:t>Flash</a:t>
            </a:r>
            <a:r>
              <a:rPr lang="ru-RU" sz="2000" dirty="0">
                <a:solidFill>
                  <a:schemeClr val="bg2"/>
                </a:solidFill>
              </a:rPr>
              <a:t> MX является самой распространенной в мире </a:t>
            </a:r>
            <a:r>
              <a:rPr lang="ru-RU" sz="2000" dirty="0" smtClean="0">
                <a:solidFill>
                  <a:schemeClr val="bg2"/>
                </a:solidFill>
              </a:rPr>
              <a:t>,широко применяемым и уважаемого профессиональными программистами </a:t>
            </a:r>
            <a:r>
              <a:rPr lang="ru-RU" sz="2000" dirty="0">
                <a:solidFill>
                  <a:schemeClr val="bg2"/>
                </a:solidFill>
              </a:rPr>
              <a:t>приложением, позволяющим выполнять авторские работы и анимацию в </a:t>
            </a:r>
            <a:r>
              <a:rPr lang="ru-RU" sz="2000" dirty="0" err="1">
                <a:solidFill>
                  <a:schemeClr val="bg2"/>
                </a:solidFill>
              </a:rPr>
              <a:t>Web</a:t>
            </a:r>
            <a:r>
              <a:rPr lang="ru-RU" sz="2000" dirty="0">
                <a:solidFill>
                  <a:schemeClr val="bg2"/>
                </a:solidFill>
              </a:rPr>
              <a:t> , так же возможность непосредственного импорта цифрового видео, так что данную программу можно рассматривать в качестве </a:t>
            </a:r>
            <a:r>
              <a:rPr lang="ru-RU" sz="2000" dirty="0" err="1">
                <a:solidFill>
                  <a:schemeClr val="bg2"/>
                </a:solidFill>
              </a:rPr>
              <a:t>мультимедийного</a:t>
            </a:r>
            <a:r>
              <a:rPr lang="ru-RU" sz="2000" dirty="0">
                <a:solidFill>
                  <a:schemeClr val="bg2"/>
                </a:solidFill>
              </a:rPr>
              <a:t> </a:t>
            </a:r>
            <a:r>
              <a:rPr lang="ru-RU" sz="2000" dirty="0" smtClean="0">
                <a:solidFill>
                  <a:schemeClr val="bg2"/>
                </a:solidFill>
              </a:rPr>
              <a:t>приложения,. </a:t>
            </a:r>
            <a:r>
              <a:rPr lang="ru-RU" sz="2000" dirty="0">
                <a:solidFill>
                  <a:schemeClr val="bg2"/>
                </a:solidFill>
              </a:rPr>
              <a:t>Возможности использования </a:t>
            </a:r>
            <a:r>
              <a:rPr lang="ru-RU" sz="2000" dirty="0" err="1">
                <a:solidFill>
                  <a:schemeClr val="bg2"/>
                </a:solidFill>
              </a:rPr>
              <a:t>Flash</a:t>
            </a:r>
            <a:r>
              <a:rPr lang="ru-RU" sz="2000" dirty="0">
                <a:solidFill>
                  <a:schemeClr val="bg2"/>
                </a:solidFill>
              </a:rPr>
              <a:t> MX в качестве основного инструментального средства авторских работ практически </a:t>
            </a:r>
            <a:r>
              <a:rPr lang="ru-RU" sz="2000" dirty="0" smtClean="0">
                <a:solidFill>
                  <a:schemeClr val="bg2"/>
                </a:solidFill>
              </a:rPr>
              <a:t>безграничны</a:t>
            </a:r>
            <a:r>
              <a:rPr lang="ru-RU" sz="2000" dirty="0">
                <a:solidFill>
                  <a:schemeClr val="bg2"/>
                </a:solidFill>
                <a:hlinkClick r:id="rId2" tooltip="Каждый пользователь Интернет уже вполне привычно воспринимает картинки-мультфильмы, так называемые динамические, или анимационные (animated) GIFы"/>
              </a:rPr>
              <a:t> </a:t>
            </a:r>
            <a:r>
              <a:rPr lang="ru-RU" sz="2000" dirty="0" err="1">
                <a:solidFill>
                  <a:schemeClr val="bg2"/>
                </a:solidFill>
              </a:rPr>
              <a:t>Flash</a:t>
            </a:r>
            <a:r>
              <a:rPr lang="ru-RU" sz="2000" dirty="0">
                <a:solidFill>
                  <a:schemeClr val="bg2"/>
                </a:solidFill>
              </a:rPr>
              <a:t> служит отличным инструментальным средством для выполнения векторной </a:t>
            </a:r>
            <a:r>
              <a:rPr lang="ru-RU" sz="2000" dirty="0" smtClean="0">
                <a:solidFill>
                  <a:schemeClr val="bg2"/>
                </a:solidFill>
              </a:rPr>
              <a:t>анимации.</a:t>
            </a:r>
            <a:endParaRPr lang="ru-RU" sz="2000" dirty="0">
              <a:solidFill>
                <a:schemeClr val="bg2"/>
              </a:solidFill>
            </a:endParaRPr>
          </a:p>
          <a:p>
            <a:pPr>
              <a:spcBef>
                <a:spcPct val="50000"/>
              </a:spcBef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42910" y="1928802"/>
          <a:ext cx="7627054" cy="2357453"/>
        </p:xfrm>
        <a:graphic>
          <a:graphicData uri="http://schemas.openxmlformats.org/presentationml/2006/ole">
            <p:oleObj spid="_x0000_s2051" name="Пакет" r:id="rId3" imgW="1571760" imgH="485640" progId="Package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857250" y="285750"/>
            <a:ext cx="7143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Вывод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1428736"/>
            <a:ext cx="70723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/>
                </a:solidFill>
              </a:rPr>
              <a:t>Гипотеза подтверждена - анимация в различных программных средах должна удовлетворять  потребностям создателей </a:t>
            </a:r>
            <a:r>
              <a:rPr lang="ru-RU" sz="2800" b="1" dirty="0" err="1" smtClean="0">
                <a:solidFill>
                  <a:schemeClr val="bg2"/>
                </a:solidFill>
              </a:rPr>
              <a:t>анимаций</a:t>
            </a:r>
            <a:endParaRPr lang="ru-RU" sz="2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071538" y="1214422"/>
            <a:ext cx="764381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2"/>
                </a:solidFill>
                <a:latin typeface="Times New Roman" pitchFamily="18" charset="0"/>
              </a:rPr>
              <a:t>Стрелкова 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Л.М.</a:t>
            </a:r>
            <a:r>
              <a:rPr lang="en-US" sz="2400" dirty="0">
                <a:solidFill>
                  <a:schemeClr val="bg2"/>
                </a:solidFill>
                <a:latin typeface="Book Antiqua" pitchFamily="18" charset="0"/>
              </a:rPr>
              <a:t>FLASH MX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.Первые шаги. -М.:Интеллеект-Цетр,2010.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err="1">
                <a:solidFill>
                  <a:schemeClr val="bg2"/>
                </a:solidFill>
                <a:latin typeface="Times New Roman" pitchFamily="18" charset="0"/>
              </a:rPr>
              <a:t>Переверзев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. </a:t>
            </a:r>
            <a:r>
              <a:rPr lang="ru-RU" sz="2400" dirty="0">
                <a:solidFill>
                  <a:schemeClr val="bg2"/>
                </a:solidFill>
              </a:rPr>
              <a:t>С.И. 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Анимация в </a:t>
            </a:r>
            <a:r>
              <a:rPr lang="en-US" sz="2400" dirty="0">
                <a:solidFill>
                  <a:schemeClr val="bg2"/>
                </a:solidFill>
                <a:latin typeface="Book Antiqua" pitchFamily="18" charset="0"/>
              </a:rPr>
              <a:t>Macromedia Flash </a:t>
            </a:r>
            <a:r>
              <a:rPr lang="en-US" sz="2400" dirty="0" err="1">
                <a:solidFill>
                  <a:schemeClr val="bg2"/>
                </a:solidFill>
                <a:latin typeface="Book Antiqua" pitchFamily="18" charset="0"/>
              </a:rPr>
              <a:t>Mx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. –М.: </a:t>
            </a:r>
            <a:r>
              <a:rPr lang="ru-RU" sz="2400" dirty="0" err="1">
                <a:solidFill>
                  <a:schemeClr val="bg2"/>
                </a:solidFill>
                <a:latin typeface="Times New Roman" pitchFamily="18" charset="0"/>
              </a:rPr>
              <a:t>БИНОМ.Лаборатория</a:t>
            </a:r>
            <a:r>
              <a:rPr lang="ru-RU" sz="240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Times New Roman" pitchFamily="18" charset="0"/>
              </a:rPr>
              <a:t>знаний,2009</a:t>
            </a:r>
            <a:endParaRPr lang="ru-RU" sz="2400" dirty="0">
              <a:solidFill>
                <a:schemeClr val="bg2"/>
              </a:solidFill>
              <a:latin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err="1">
                <a:solidFill>
                  <a:schemeClr val="bg2"/>
                </a:solidFill>
                <a:latin typeface="Times New Roman" pitchFamily="18" charset="0"/>
              </a:rPr>
              <a:t>Энди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2"/>
                </a:solidFill>
                <a:latin typeface="Times New Roman" pitchFamily="18" charset="0"/>
              </a:rPr>
              <a:t>Андерсон,Стив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 Джонсон. Настольная книга по 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</a:rPr>
              <a:t>Adobe Photoshop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.-</a:t>
            </a:r>
            <a:r>
              <a:rPr lang="en-US" sz="2400" dirty="0">
                <a:solidFill>
                  <a:schemeClr val="bg2"/>
                </a:solidFill>
                <a:latin typeface="Times New Roman" pitchFamily="18" charset="0"/>
              </a:rPr>
              <a:t>NT Press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</a:rPr>
              <a:t>,Москва 2008</a:t>
            </a:r>
            <a:r>
              <a:rPr lang="ru-RU" sz="2400" dirty="0" smtClean="0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2"/>
                </a:solidFill>
                <a:latin typeface="Times New Roman" pitchFamily="18" charset="0"/>
                <a:hlinkClick r:id="rId2"/>
              </a:rPr>
              <a:t>www.yandex.ru</a:t>
            </a:r>
            <a:endParaRPr lang="en-US" sz="2400" dirty="0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2"/>
                </a:solidFill>
                <a:latin typeface="Times New Roman" pitchFamily="18" charset="0"/>
                <a:hlinkClick r:id="rId3"/>
              </a:rPr>
              <a:t>www.google.ru</a:t>
            </a:r>
            <a:endParaRPr lang="en-US" sz="2400" dirty="0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214290"/>
            <a:ext cx="5113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Используемые ресурсы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:</a:t>
            </a:r>
            <a:endParaRPr lang="ru-RU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85728"/>
            <a:ext cx="52490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содержание</a:t>
            </a:r>
          </a:p>
        </p:txBody>
      </p:sp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714375" y="1857375"/>
            <a:ext cx="7072313" cy="73866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hlinkClick r:id="rId2" action="ppaction://hlinksldjump"/>
              </a:rPr>
              <a:t>Анимация в программной среде </a:t>
            </a:r>
            <a:r>
              <a:rPr lang="en-US" sz="2400" dirty="0">
                <a:latin typeface="Book Antiqua" pitchFamily="18" charset="0"/>
                <a:hlinkClick r:id="rId2" action="ppaction://hlinksldjump"/>
              </a:rPr>
              <a:t>Adobe Photoshop</a:t>
            </a:r>
            <a:endParaRPr lang="en-US" sz="2400" dirty="0">
              <a:latin typeface="Book Antiqua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785786" y="2857496"/>
            <a:ext cx="7929591" cy="46166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hlinkClick r:id="rId3" action="ppaction://hlinksldjump"/>
              </a:rPr>
              <a:t>Анимация в программной среде </a:t>
            </a:r>
            <a:r>
              <a:rPr lang="en-US" sz="2400" dirty="0">
                <a:latin typeface="Book Antiqua" pitchFamily="18" charset="0"/>
                <a:hlinkClick r:id="rId3" action="ppaction://hlinksldjump"/>
              </a:rPr>
              <a:t>Corel  RAVE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785786" y="3929066"/>
            <a:ext cx="6234112" cy="83099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hlinkClick r:id="rId4" action="ppaction://hlinksldjump"/>
              </a:rPr>
              <a:t>Анимация в программной среде </a:t>
            </a:r>
            <a:r>
              <a:rPr lang="en-US" sz="2400" dirty="0">
                <a:latin typeface="Book Antiqua" pitchFamily="18" charset="0"/>
                <a:hlinkClick r:id="rId4" action="ppaction://hlinksldjump"/>
              </a:rPr>
              <a:t>Macromedia Flash </a:t>
            </a:r>
            <a:r>
              <a:rPr lang="en-US" sz="2400" dirty="0" err="1">
                <a:latin typeface="Book Antiqua" pitchFamily="18" charset="0"/>
                <a:hlinkClick r:id="rId4" action="ppaction://hlinksldjump"/>
              </a:rPr>
              <a:t>Mx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785813" y="1214438"/>
            <a:ext cx="7358062" cy="46166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4"/>
                </a:solidFill>
                <a:latin typeface="Times New Roman" pitchFamily="18" charset="0"/>
                <a:hlinkClick r:id="rId5" action="ppaction://hlinksldjump"/>
              </a:rPr>
              <a:t>Цель </a:t>
            </a:r>
            <a:r>
              <a:rPr lang="ru-RU" sz="2400" dirty="0" err="1">
                <a:solidFill>
                  <a:schemeClr val="accent4"/>
                </a:solidFill>
                <a:latin typeface="Times New Roman" pitchFamily="18" charset="0"/>
                <a:hlinkClick r:id="rId5" action="ppaction://hlinksldjump"/>
              </a:rPr>
              <a:t>и,задачи</a:t>
            </a:r>
            <a:r>
              <a:rPr lang="ru-RU" sz="2400" dirty="0">
                <a:solidFill>
                  <a:schemeClr val="accent4"/>
                </a:solidFill>
                <a:latin typeface="Times New Roman" pitchFamily="18" charset="0"/>
                <a:hlinkClick r:id="rId5" action="ppaction://hlinksldjump"/>
              </a:rPr>
              <a:t> проекта</a:t>
            </a:r>
            <a:endParaRPr lang="ru-RU" sz="2400" dirty="0">
              <a:solidFill>
                <a:schemeClr val="accent4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714348" y="1857364"/>
            <a:ext cx="74295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 smtClean="0">
                <a:latin typeface="Times New Roman" pitchFamily="18" charset="0"/>
                <a:hlinkClick r:id="rId2" action="ppaction://hlinksldjump"/>
              </a:rPr>
              <a:t>:</a:t>
            </a:r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  <a:p>
            <a:endParaRPr lang="ru-RU" sz="1800" dirty="0">
              <a:latin typeface="Times New Roman" pitchFamily="18" charset="0"/>
            </a:endParaRP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928662" y="4071942"/>
            <a:ext cx="76438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Tx/>
              <a:buChar char="•"/>
            </a:pPr>
            <a:r>
              <a:rPr lang="ru-RU" sz="240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Определить источники получения информации;</a:t>
            </a:r>
            <a:endParaRPr lang="ru-RU" sz="2400" dirty="0">
              <a:solidFill>
                <a:schemeClr val="bg2"/>
              </a:solidFill>
            </a:endParaRPr>
          </a:p>
          <a:p>
            <a:pPr algn="just" eaLnBrk="0" hangingPunct="0">
              <a:buFontTx/>
              <a:buChar char="•"/>
            </a:pPr>
            <a:r>
              <a:rPr lang="ru-RU" sz="240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 Собрать доступную информацию о принтерах;</a:t>
            </a:r>
            <a:endParaRPr lang="ru-RU" sz="2400" dirty="0">
              <a:solidFill>
                <a:schemeClr val="bg2"/>
              </a:solidFill>
            </a:endParaRPr>
          </a:p>
          <a:p>
            <a:pPr algn="just" eaLnBrk="0" hangingPunct="0">
              <a:buFontTx/>
              <a:buChar char="•"/>
            </a:pPr>
            <a:r>
              <a:rPr lang="ru-RU" sz="240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 Проанализировать информацию и сделать выводы;</a:t>
            </a:r>
            <a:endParaRPr lang="ru-RU" sz="2400" dirty="0">
              <a:solidFill>
                <a:schemeClr val="bg2"/>
              </a:solidFill>
            </a:endParaRPr>
          </a:p>
          <a:p>
            <a:pPr algn="just" eaLnBrk="0" hangingPunct="0">
              <a:buFontTx/>
              <a:buChar char="•"/>
            </a:pPr>
            <a:r>
              <a:rPr lang="ru-RU" sz="240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 Оформить материал в виде презентации и реферата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214290"/>
            <a:ext cx="2830005" cy="646331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hlinkClick r:id="rId2" action="ppaction://hlinksldjump"/>
              </a:rPr>
              <a:t>Цель проекта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3143248"/>
            <a:ext cx="35878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Задачи проекта: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14298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</a:rPr>
              <a:t>Демонстрация особенностей анимации в различных программных средах.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357166"/>
            <a:ext cx="635821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Гипотеза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76" y="1428736"/>
            <a:ext cx="65008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/>
                </a:solidFill>
              </a:rPr>
              <a:t>Анимация в различных программных средах должна удовлетворять  потребностям создателей </a:t>
            </a:r>
            <a:r>
              <a:rPr lang="ru-RU" sz="3200" b="1" dirty="0" err="1" smtClean="0">
                <a:solidFill>
                  <a:schemeClr val="bg2"/>
                </a:solidFill>
              </a:rPr>
              <a:t>анимаций</a:t>
            </a:r>
            <a:endParaRPr lang="ru-RU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500063" y="428625"/>
            <a:ext cx="7715250" cy="1200329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hlinkClick r:id="rId2" action="ppaction://hlinksldjump"/>
              </a:rPr>
              <a:t>Анимация в программной среде </a:t>
            </a:r>
            <a:r>
              <a:rPr lang="en-US" sz="3600" dirty="0">
                <a:latin typeface="Book Antiqua" pitchFamily="18" charset="0"/>
                <a:hlinkClick r:id="rId2" action="ppaction://hlinksldjump"/>
              </a:rPr>
              <a:t>Adobe Photoshop</a:t>
            </a:r>
            <a:endParaRPr lang="ru-RU" sz="3600" dirty="0">
              <a:latin typeface="Times New Roman" pitchFamily="18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23850" y="1484313"/>
            <a:ext cx="7848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8066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9388" y="1196975"/>
            <a:ext cx="813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14282" y="2285992"/>
            <a:ext cx="84963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chemeClr val="bg2"/>
                </a:solidFill>
              </a:rPr>
              <a:t>В программе </a:t>
            </a:r>
            <a:r>
              <a:rPr lang="en-US" sz="2400" dirty="0" smtClean="0">
                <a:solidFill>
                  <a:schemeClr val="bg2"/>
                </a:solidFill>
              </a:rPr>
              <a:t>Adobe </a:t>
            </a:r>
            <a:r>
              <a:rPr lang="ru-RU" sz="2400" dirty="0" err="1" smtClean="0">
                <a:solidFill>
                  <a:schemeClr val="bg2"/>
                </a:solidFill>
              </a:rPr>
              <a:t>Photoshop</a:t>
            </a:r>
            <a:r>
              <a:rPr lang="ru-RU" sz="2400" dirty="0" smtClean="0">
                <a:solidFill>
                  <a:schemeClr val="bg2"/>
                </a:solidFill>
              </a:rPr>
              <a:t> </a:t>
            </a:r>
            <a:r>
              <a:rPr lang="ru-RU" sz="2400" b="1" dirty="0">
                <a:solidFill>
                  <a:schemeClr val="bg2"/>
                </a:solidFill>
              </a:rPr>
              <a:t>GIF</a:t>
            </a:r>
            <a:r>
              <a:rPr lang="ru-RU" sz="2400" dirty="0">
                <a:solidFill>
                  <a:schemeClr val="bg2"/>
                </a:solidFill>
              </a:rPr>
              <a:t>-анимация складывается из набора кадров (в растровом формате), размещенном в одном файле - естественно, в формате </a:t>
            </a:r>
            <a:r>
              <a:rPr lang="ru-RU" sz="2400" b="1" dirty="0">
                <a:solidFill>
                  <a:schemeClr val="bg2"/>
                </a:solidFill>
              </a:rPr>
              <a:t>GIF</a:t>
            </a:r>
            <a:r>
              <a:rPr lang="ru-RU" sz="2400" dirty="0">
                <a:solidFill>
                  <a:schemeClr val="bg2"/>
                </a:solidFill>
              </a:rPr>
              <a:t> (</a:t>
            </a:r>
            <a:r>
              <a:rPr lang="ru-RU" sz="2400" b="1" dirty="0" err="1">
                <a:solidFill>
                  <a:schemeClr val="bg2"/>
                </a:solidFill>
              </a:rPr>
              <a:t>Graphics</a:t>
            </a:r>
            <a:r>
              <a:rPr lang="ru-RU" sz="2400" b="1" dirty="0">
                <a:solidFill>
                  <a:schemeClr val="bg2"/>
                </a:solidFill>
              </a:rPr>
              <a:t> </a:t>
            </a:r>
            <a:r>
              <a:rPr lang="ru-RU" sz="2400" b="1" dirty="0" err="1">
                <a:solidFill>
                  <a:schemeClr val="bg2"/>
                </a:solidFill>
              </a:rPr>
              <a:t>Interchange</a:t>
            </a:r>
            <a:r>
              <a:rPr lang="ru-RU" sz="2400" b="1" dirty="0">
                <a:solidFill>
                  <a:schemeClr val="bg2"/>
                </a:solidFill>
              </a:rPr>
              <a:t> </a:t>
            </a:r>
            <a:r>
              <a:rPr lang="ru-RU" sz="2400" b="1" dirty="0" err="1" smtClean="0">
                <a:solidFill>
                  <a:schemeClr val="bg2"/>
                </a:solidFill>
              </a:rPr>
              <a:t>Format</a:t>
            </a:r>
            <a:r>
              <a:rPr lang="ru-RU" sz="2400" dirty="0" smtClean="0">
                <a:solidFill>
                  <a:schemeClr val="bg2"/>
                </a:solidFill>
              </a:rPr>
              <a:t>) - посредством слоев </a:t>
            </a:r>
            <a:r>
              <a:rPr lang="ru-RU" sz="2400" dirty="0">
                <a:solidFill>
                  <a:schemeClr val="bg2"/>
                </a:solidFill>
              </a:rPr>
              <a:t>и </a:t>
            </a:r>
            <a:r>
              <a:rPr lang="ru-RU" sz="2400" dirty="0" smtClean="0">
                <a:solidFill>
                  <a:schemeClr val="bg2"/>
                </a:solidFill>
              </a:rPr>
              <a:t>палитры</a:t>
            </a:r>
            <a:r>
              <a:rPr lang="ru-RU" sz="2400" dirty="0">
                <a:solidFill>
                  <a:schemeClr val="bg2"/>
                </a:solidFill>
              </a:rPr>
              <a:t> </a:t>
            </a:r>
            <a:r>
              <a:rPr lang="ru-RU" sz="2400" b="1" dirty="0" err="1">
                <a:solidFill>
                  <a:schemeClr val="bg2"/>
                </a:solidFill>
              </a:rPr>
              <a:t>Layers</a:t>
            </a:r>
            <a:r>
              <a:rPr lang="ru-RU" sz="2400" b="1" dirty="0">
                <a:solidFill>
                  <a:schemeClr val="bg2"/>
                </a:solidFill>
              </a:rPr>
              <a:t> </a:t>
            </a:r>
            <a:r>
              <a:rPr lang="ru-RU" sz="2400" dirty="0">
                <a:solidFill>
                  <a:schemeClr val="bg2"/>
                </a:solidFill>
              </a:rPr>
              <a:t>(Слои), </a:t>
            </a:r>
            <a:r>
              <a:rPr lang="ru-RU" sz="2400" dirty="0" smtClean="0">
                <a:solidFill>
                  <a:schemeClr val="bg2"/>
                </a:solidFill>
              </a:rPr>
              <a:t>позволяющих </a:t>
            </a:r>
            <a:r>
              <a:rPr lang="ru-RU" sz="2400" dirty="0">
                <a:solidFill>
                  <a:schemeClr val="bg2"/>
                </a:solidFill>
              </a:rPr>
              <a:t>накладывать прозрачные слои изображения один на другой в установленном </a:t>
            </a:r>
            <a:r>
              <a:rPr lang="ru-RU" sz="2400" dirty="0" smtClean="0">
                <a:solidFill>
                  <a:schemeClr val="bg2"/>
                </a:solidFill>
              </a:rPr>
              <a:t>порядке, а так же с помощью палитры</a:t>
            </a:r>
            <a:r>
              <a:rPr lang="ru-RU" sz="2400" dirty="0">
                <a:solidFill>
                  <a:schemeClr val="bg2"/>
                </a:solidFill>
              </a:rPr>
              <a:t> </a:t>
            </a:r>
            <a:r>
              <a:rPr lang="ru-RU" sz="2400" b="1" dirty="0" err="1">
                <a:solidFill>
                  <a:schemeClr val="bg2"/>
                </a:solidFill>
              </a:rPr>
              <a:t>Animation</a:t>
            </a:r>
            <a:r>
              <a:rPr lang="ru-RU" sz="2400" b="1" dirty="0">
                <a:solidFill>
                  <a:schemeClr val="bg2"/>
                </a:solidFill>
              </a:rPr>
              <a:t> </a:t>
            </a:r>
            <a:r>
              <a:rPr lang="ru-RU" sz="2400" dirty="0">
                <a:solidFill>
                  <a:schemeClr val="bg2"/>
                </a:solidFill>
              </a:rPr>
              <a:t>(Анимация) и </a:t>
            </a:r>
            <a:r>
              <a:rPr lang="ru-RU" sz="2400" dirty="0" smtClean="0">
                <a:solidFill>
                  <a:schemeClr val="bg2"/>
                </a:solidFill>
              </a:rPr>
              <a:t>позволяющих </a:t>
            </a:r>
            <a:r>
              <a:rPr lang="ru-RU" sz="2400" dirty="0">
                <a:solidFill>
                  <a:schemeClr val="bg2"/>
                </a:solidFill>
              </a:rPr>
              <a:t>создавать анимационный ряд </a:t>
            </a:r>
            <a:r>
              <a:rPr lang="ru-RU" sz="2400" dirty="0" smtClean="0">
                <a:solidFill>
                  <a:schemeClr val="bg2"/>
                </a:solidFill>
              </a:rPr>
              <a:t>.</a:t>
            </a:r>
            <a:endParaRPr lang="ru-RU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:\Документы для студентов\ИХ-11\НПК_Анимация\анимация\коте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571480"/>
            <a:ext cx="3429024" cy="5139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O:\Документы для студентов\ИХ-11\НПК_Анимация\анимация\Без-имени-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482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:\Документы для студентов\ИХ-11\НПК_Анимация\анимация\глаза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7286676" cy="5667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O:\Документы для студентов\ИХ-11\НПК_Анимация\анимация\человек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850" y="514350"/>
            <a:ext cx="4686300" cy="582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315</TotalTime>
  <Words>359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Открытая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нпа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Romanova_ZV2</dc:creator>
  <cp:lastModifiedBy>Romanova_ZV2</cp:lastModifiedBy>
  <cp:revision>21</cp:revision>
  <dcterms:created xsi:type="dcterms:W3CDTF">2012-04-18T05:01:07Z</dcterms:created>
  <dcterms:modified xsi:type="dcterms:W3CDTF">2012-04-24T12:18:31Z</dcterms:modified>
</cp:coreProperties>
</file>