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5" r:id="rId6"/>
    <p:sldId id="260" r:id="rId7"/>
    <p:sldId id="261" r:id="rId8"/>
    <p:sldId id="262" r:id="rId9"/>
    <p:sldId id="263" r:id="rId10"/>
    <p:sldId id="264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70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A2220-C1AC-4621-A29A-1176010661A6}" type="datetimeFigureOut">
              <a:rPr lang="ru-RU" smtClean="0"/>
              <a:pPr/>
              <a:t>22.04.2012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B719C-F620-4BAE-8BB8-1AB4203514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A2220-C1AC-4621-A29A-1176010661A6}" type="datetimeFigureOut">
              <a:rPr lang="ru-RU" smtClean="0"/>
              <a:pPr/>
              <a:t>22.04.2012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B719C-F620-4BAE-8BB8-1AB4203514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A2220-C1AC-4621-A29A-1176010661A6}" type="datetimeFigureOut">
              <a:rPr lang="ru-RU" smtClean="0"/>
              <a:pPr/>
              <a:t>22.04.2012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B719C-F620-4BAE-8BB8-1AB4203514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A2220-C1AC-4621-A29A-1176010661A6}" type="datetimeFigureOut">
              <a:rPr lang="ru-RU" smtClean="0"/>
              <a:pPr/>
              <a:t>22.04.2012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B719C-F620-4BAE-8BB8-1AB4203514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A2220-C1AC-4621-A29A-1176010661A6}" type="datetimeFigureOut">
              <a:rPr lang="ru-RU" smtClean="0"/>
              <a:pPr/>
              <a:t>22.04.2012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B719C-F620-4BAE-8BB8-1AB4203514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A2220-C1AC-4621-A29A-1176010661A6}" type="datetimeFigureOut">
              <a:rPr lang="ru-RU" smtClean="0"/>
              <a:pPr/>
              <a:t>22.04.2012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B719C-F620-4BAE-8BB8-1AB4203514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A2220-C1AC-4621-A29A-1176010661A6}" type="datetimeFigureOut">
              <a:rPr lang="ru-RU" smtClean="0"/>
              <a:pPr/>
              <a:t>22.04.2012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B719C-F620-4BAE-8BB8-1AB4203514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A2220-C1AC-4621-A29A-1176010661A6}" type="datetimeFigureOut">
              <a:rPr lang="ru-RU" smtClean="0"/>
              <a:pPr/>
              <a:t>22.04.2012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B719C-F620-4BAE-8BB8-1AB4203514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A2220-C1AC-4621-A29A-1176010661A6}" type="datetimeFigureOut">
              <a:rPr lang="ru-RU" smtClean="0"/>
              <a:pPr/>
              <a:t>22.04.2012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B719C-F620-4BAE-8BB8-1AB4203514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A2220-C1AC-4621-A29A-1176010661A6}" type="datetimeFigureOut">
              <a:rPr lang="ru-RU" smtClean="0"/>
              <a:pPr/>
              <a:t>22.04.2012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B719C-F620-4BAE-8BB8-1AB4203514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A2220-C1AC-4621-A29A-1176010661A6}" type="datetimeFigureOut">
              <a:rPr lang="ru-RU" smtClean="0"/>
              <a:pPr/>
              <a:t>22.04.2012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B719C-F620-4BAE-8BB8-1AB4203514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DA2220-C1AC-4621-A29A-1176010661A6}" type="datetimeFigureOut">
              <a:rPr lang="ru-RU" smtClean="0"/>
              <a:pPr/>
              <a:t>22.04.2012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5B719C-F620-4BAE-8BB8-1AB4203514A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openxmlformats.org/officeDocument/2006/relationships/slide" Target="slide14.xml"/><Relationship Id="rId3" Type="http://schemas.openxmlformats.org/officeDocument/2006/relationships/slide" Target="slide4.xml"/><Relationship Id="rId7" Type="http://schemas.openxmlformats.org/officeDocument/2006/relationships/slide" Target="slide8.xml"/><Relationship Id="rId12" Type="http://schemas.openxmlformats.org/officeDocument/2006/relationships/slide" Target="slide13.xml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11" Type="http://schemas.openxmlformats.org/officeDocument/2006/relationships/slide" Target="slide12.xml"/><Relationship Id="rId5" Type="http://schemas.openxmlformats.org/officeDocument/2006/relationships/slide" Target="slide6.xml"/><Relationship Id="rId10" Type="http://schemas.openxmlformats.org/officeDocument/2006/relationships/slide" Target="slide11.xml"/><Relationship Id="rId4" Type="http://schemas.openxmlformats.org/officeDocument/2006/relationships/slide" Target="slide5.xml"/><Relationship Id="rId9" Type="http://schemas.openxmlformats.org/officeDocument/2006/relationships/slide" Target="slide10.xml"/><Relationship Id="rId14" Type="http://schemas.openxmlformats.org/officeDocument/2006/relationships/slide" Target="slide1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52" y="357166"/>
            <a:ext cx="4853651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Тенденции современной моды 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14942" y="5000636"/>
            <a:ext cx="33575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Выполнила: Хороших  Мария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Группа ОН-11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Руководитель: Романова З.В.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14744" y="6357958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Ангарск, 2012 г.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026" name="Picture 2" descr="C:\Documents and Settings\stud\Мои документы\ОН-11\мода\картинки\1270579309_donna-karan_main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357562"/>
            <a:ext cx="3357586" cy="2820373"/>
          </a:xfrm>
          <a:prstGeom prst="rect">
            <a:avLst/>
          </a:prstGeom>
          <a:noFill/>
        </p:spPr>
      </p:pic>
      <p:pic>
        <p:nvPicPr>
          <p:cNvPr id="1027" name="Picture 3" descr="C:\Documents and Settings\stud\Мои документы\ОН-11\мода\картинки\x_6a12b606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94" y="2143116"/>
            <a:ext cx="3351754" cy="25193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43042" y="214290"/>
            <a:ext cx="541744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hlinkClick r:id="rId2" action="ppaction://hlinksldjump"/>
              </a:rPr>
              <a:t>Пятое направление</a:t>
            </a:r>
            <a:endParaRPr lang="ru-RU" sz="48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2143116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 smtClean="0">
                <a:solidFill>
                  <a:srgbClr val="000099"/>
                </a:solidFill>
              </a:rPr>
              <a:t>«Шотландский» стиль</a:t>
            </a:r>
            <a:r>
              <a:rPr lang="ru-RU" sz="2000" dirty="0" smtClean="0">
                <a:solidFill>
                  <a:srgbClr val="000099"/>
                </a:solidFill>
              </a:rPr>
              <a:t>. </a:t>
            </a:r>
            <a:r>
              <a:rPr lang="ru-RU" sz="2000" dirty="0" smtClean="0">
                <a:solidFill>
                  <a:srgbClr val="000099"/>
                </a:solidFill>
              </a:rPr>
              <a:t>Романтика в союзе с целесообразностью — именно так в двух словах можно охарактеризовать шотландский стиль. Все в нем определяют детали: карманы-портфели, воротники из вельвета, кожи и замши, отвороты и оторочки из искусственного меха с «хищным» узором.</a:t>
            </a:r>
            <a:endParaRPr lang="ru-RU" sz="2000" dirty="0">
              <a:solidFill>
                <a:srgbClr val="000099"/>
              </a:solidFill>
            </a:endParaRPr>
          </a:p>
        </p:txBody>
      </p:sp>
      <p:pic>
        <p:nvPicPr>
          <p:cNvPr id="21506" name="Picture 2" descr="O:\Документы для студентов\мода\картинки\shotlandskii_stil_v_odejde_1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1928802"/>
            <a:ext cx="2381250" cy="32480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142852"/>
            <a:ext cx="657229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ln>
                  <a:prstDash val="solid"/>
                </a:ln>
                <a:solidFill>
                  <a:srgbClr val="92D05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hlinkClick r:id="rId2" action="ppaction://hlinksldjump"/>
              </a:rPr>
              <a:t>Современная женская одежда</a:t>
            </a:r>
            <a:endParaRPr lang="ru-RU" sz="4800" b="1" dirty="0">
              <a:ln>
                <a:prstDash val="solid"/>
              </a:ln>
              <a:solidFill>
                <a:srgbClr val="92D05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1857364"/>
            <a:ext cx="528641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В </a:t>
            </a:r>
            <a:r>
              <a:rPr lang="ru-RU" sz="2400" b="1" dirty="0" smtClean="0">
                <a:solidFill>
                  <a:srgbClr val="002060"/>
                </a:solidFill>
              </a:rPr>
              <a:t>современной женской одежде</a:t>
            </a:r>
            <a:r>
              <a:rPr lang="ru-RU" sz="2400" dirty="0" smtClean="0">
                <a:solidFill>
                  <a:srgbClr val="002060"/>
                </a:solidFill>
              </a:rPr>
              <a:t> можно найти отголоски фасонов и стилей предыдущих времен. </a:t>
            </a:r>
            <a:r>
              <a:rPr lang="ru-RU" sz="2400" dirty="0" smtClean="0">
                <a:solidFill>
                  <a:srgbClr val="002060"/>
                </a:solidFill>
              </a:rPr>
              <a:t>Известный </a:t>
            </a:r>
            <a:r>
              <a:rPr lang="ru-RU" sz="2400" dirty="0" smtClean="0">
                <a:solidFill>
                  <a:srgbClr val="002060"/>
                </a:solidFill>
              </a:rPr>
              <a:t>французский </a:t>
            </a:r>
            <a:r>
              <a:rPr lang="ru-RU" sz="2400" dirty="0" err="1" smtClean="0">
                <a:solidFill>
                  <a:srgbClr val="002060"/>
                </a:solidFill>
              </a:rPr>
              <a:t>кутюрье</a:t>
            </a:r>
            <a:r>
              <a:rPr lang="ru-RU" sz="2400" dirty="0" smtClean="0">
                <a:solidFill>
                  <a:srgbClr val="002060"/>
                </a:solidFill>
              </a:rPr>
              <a:t> Ив Сен Лоран говорил, что </a:t>
            </a:r>
            <a:r>
              <a:rPr lang="ru-RU" sz="2400" b="1" i="1" dirty="0" smtClean="0">
                <a:solidFill>
                  <a:srgbClr val="002060"/>
                </a:solidFill>
              </a:rPr>
              <a:t>хорошо одетая женщина – это женщина, которая умеет создать гармонию одежды со своей индивидуальностью. 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  <p:pic>
        <p:nvPicPr>
          <p:cNvPr id="23554" name="Picture 2" descr="O:\Документы для студентов\мода\картинки\100111_georgia_may_jagger_egerie_de_versa_aspx73029pagemainimageref_jpg_689004094_north_320x480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0800000">
            <a:off x="6738952" y="2214554"/>
            <a:ext cx="1714501" cy="25717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43042" y="142852"/>
            <a:ext cx="49951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ln>
                  <a:prstDash val="solid"/>
                </a:ln>
                <a:solidFill>
                  <a:srgbClr val="FFFF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hlinkClick r:id="rId2" action="ppaction://hlinksldjump"/>
              </a:rPr>
              <a:t>Повседневная одежда</a:t>
            </a:r>
            <a:endParaRPr lang="ru-RU" sz="4800" b="1" dirty="0">
              <a:ln>
                <a:prstDash val="solid"/>
              </a:ln>
              <a:solidFill>
                <a:srgbClr val="FFFF0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1928802"/>
            <a:ext cx="4572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Повседневная одежда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 – это те вещи, которые позволяют женщине чувствовать себя уверенно и комфортно в течение дня, где бы она ни находилась – на работе, на отдыхе, на встрече с друзьями, на прогулке с детьми, дома. Выбирая повседневную одежду, женщина стремится найти не только красивый, но и практичный и удобный наряд. Повседневная одежда не ограничивает в выборе стиля – носить можно все, что нравится, что позволяет выразить свою индивидуальность, что дает возможность подчеркнуть свои достоинства и скрыть недостатки. Исключение – деловая одежда, необходимая в официальной обстановке. 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1027" name="Picture 3" descr="O:\Документы для студентов\мода\картинки\1024a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6" y="1785926"/>
            <a:ext cx="2595564" cy="36908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14480" y="285728"/>
            <a:ext cx="468904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b="1" dirty="0" smtClean="0">
                <a:ln>
                  <a:prstDash val="solid"/>
                </a:ln>
                <a:solidFill>
                  <a:srgbClr val="C0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hlinkClick r:id="rId2" action="ppaction://hlinksldjump"/>
              </a:rPr>
              <a:t>Деловая одежда</a:t>
            </a:r>
            <a:endParaRPr lang="ru-RU" sz="4800" b="1" dirty="0">
              <a:ln>
                <a:prstDash val="solid"/>
              </a:ln>
              <a:solidFill>
                <a:srgbClr val="C0000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1571612"/>
            <a:ext cx="45720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Деловая одежда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 – особый тип повседневной одежды. Она подчиняется строгим правилам, которые зачастую диктует рабочий дресс-код. Женская деловая одежда – это костюм, чаще состоящий из юбки, блузки и пиджака, реже – брючный костюм. Деловая одежда характеризуется сдержанностью и строгостью. Ей свойственен определенный консерватизм в выборе покроя, цвета и качества ткани. </a:t>
            </a:r>
            <a:endParaRPr lang="ru-RU" sz="20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026" name="Picture 2" descr="O:\Документы для студентов\мода\картинки\030211_2015_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6" y="1928802"/>
            <a:ext cx="2263775" cy="3001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142852"/>
            <a:ext cx="807249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n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hlinkClick r:id="rId2" action="ppaction://hlinksldjump"/>
              </a:rPr>
              <a:t>Женская праздничная одежда, в зависимости от повода для торжества, может быть самой </a:t>
            </a:r>
            <a:r>
              <a:rPr lang="ru-RU" sz="3600" b="1" dirty="0" smtClean="0">
                <a:ln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hlinkClick r:id="rId2" action="ppaction://hlinksldjump"/>
              </a:rPr>
              <a:t>разнообразной</a:t>
            </a:r>
            <a:endParaRPr lang="ru-RU" sz="3600" b="1" dirty="0">
              <a:ln>
                <a:prstDash val="solid"/>
              </a:ln>
              <a:solidFill>
                <a:schemeClr val="accent3">
                  <a:lumMod val="75000"/>
                </a:schemeClr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2143116"/>
            <a:ext cx="45720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Коктейльные платья</a:t>
            </a:r>
            <a:r>
              <a:rPr lang="ru-RU" sz="2000" dirty="0" smtClean="0">
                <a:solidFill>
                  <a:srgbClr val="002060"/>
                </a:solidFill>
              </a:rPr>
              <a:t> – самый демократичный тип платья для торжественного случая. Представляет собой недлинное платье без рукавов и воротника. Как правило, коктейльные платья надевают на официальное торжество, начинающееся до семи часов вечера. Коктейльное платье уместно на корпоративной вечеринке, семейном празднике, в нем можно смело отправиться в ресторан или в ночной клуб. </a:t>
            </a:r>
            <a:endParaRPr lang="ru-RU" sz="2000" dirty="0">
              <a:solidFill>
                <a:srgbClr val="002060"/>
              </a:solidFill>
            </a:endParaRPr>
          </a:p>
        </p:txBody>
      </p:sp>
      <p:pic>
        <p:nvPicPr>
          <p:cNvPr id="2050" name="Picture 2" descr="O:\Документы для студентов\мода\картинки\1245270869_14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2214554"/>
            <a:ext cx="3111508" cy="40005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1071546"/>
            <a:ext cx="45720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Вечерние платья</a:t>
            </a:r>
            <a:r>
              <a:rPr lang="ru-RU" sz="2400" dirty="0" smtClean="0">
                <a:solidFill>
                  <a:srgbClr val="002060"/>
                </a:solidFill>
              </a:rPr>
              <a:t> – роскошный наряд для женщины, который необходим в особых случаях. Вечернее платье, как правило, длинное. Все остальное в его фасоне определяется вкусом, типом фигуры, желанием эпатировать публику. Вечернее платье – это эксклюзивная женская одежда, где все должно быть шикарным – и ткани, и отделка, и покрой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3074" name="Picture 2" descr="O:\Документы для студентов\мода\картинки\mariz0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1000108"/>
            <a:ext cx="3314702" cy="4998069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571736" y="214290"/>
            <a:ext cx="47863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</a:rPr>
              <a:t>Вечерние платья</a:t>
            </a:r>
            <a:endParaRPr lang="ru-RU" sz="3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44" y="1142984"/>
            <a:ext cx="4572000" cy="48320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Свадебные платья</a:t>
            </a:r>
            <a:r>
              <a:rPr lang="ru-RU" sz="2800" dirty="0" smtClean="0">
                <a:solidFill>
                  <a:srgbClr val="7030A0"/>
                </a:solidFill>
              </a:rPr>
              <a:t> – исключительный не только по красоте, но и по сути наряд. Не случайно свадебная мода существует как самостоятельное направление fashion-индустрии. Платье для невесты должно быть неповторимым – таким же, как и сама свадьба.</a:t>
            </a:r>
            <a:endParaRPr lang="ru-RU" sz="2800" dirty="0">
              <a:solidFill>
                <a:srgbClr val="7030A0"/>
              </a:solidFill>
            </a:endParaRPr>
          </a:p>
        </p:txBody>
      </p:sp>
      <p:pic>
        <p:nvPicPr>
          <p:cNvPr id="4098" name="Picture 2" descr="O:\Документы для студентов\мода\223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1285860"/>
            <a:ext cx="3357586" cy="5036379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071670" y="285728"/>
            <a:ext cx="42148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</a:rPr>
              <a:t>Свадебные платья</a:t>
            </a:r>
            <a:endParaRPr lang="ru-RU" sz="3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43174" y="428604"/>
            <a:ext cx="36433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hlinkClick r:id="rId2" action="ppaction://hlinksldjump"/>
              </a:rPr>
              <a:t>Вывод</a:t>
            </a:r>
            <a:endParaRPr lang="ru-RU" sz="3600" b="1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57224" y="1571612"/>
            <a:ext cx="607223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Гипотеза доказана: современная мода отвечает требованиям времени.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14546" y="285728"/>
            <a:ext cx="396961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Содержание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1472" y="1357298"/>
            <a:ext cx="2714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2" action="ppaction://hlinksldjump"/>
              </a:rPr>
              <a:t>Цель и задачи проекта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42910" y="1785926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3" action="ppaction://hlinksldjump"/>
              </a:rPr>
              <a:t>Гипотеза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42910" y="2214554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4" action="ppaction://hlinksldjump"/>
              </a:rPr>
              <a:t>Что такое мода?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42910" y="2643182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5" action="ppaction://hlinksldjump"/>
              </a:rPr>
              <a:t>Первое направление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42910" y="3071810"/>
            <a:ext cx="21108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hlinkClick r:id="rId6" action="ppaction://hlinksldjump"/>
              </a:rPr>
              <a:t>Второе </a:t>
            </a:r>
            <a:r>
              <a:rPr lang="ru-RU" dirty="0" err="1" smtClean="0">
                <a:hlinkClick r:id="rId6" action="ppaction://hlinksldjump"/>
              </a:rPr>
              <a:t>напрвление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642910" y="3500438"/>
            <a:ext cx="2428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7" action="ppaction://hlinksldjump"/>
              </a:rPr>
              <a:t>Третье направление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714348" y="4000504"/>
            <a:ext cx="2928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8" action="ppaction://hlinksldjump"/>
              </a:rPr>
              <a:t>Четвёртое направление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714348" y="4429132"/>
            <a:ext cx="2857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9" action="ppaction://hlinksldjump"/>
              </a:rPr>
              <a:t>Пятое направление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714348" y="4929198"/>
            <a:ext cx="3500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10" action="ppaction://hlinksldjump"/>
              </a:rPr>
              <a:t>Современная женская одежда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714348" y="5357826"/>
            <a:ext cx="3000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11" action="ppaction://hlinksldjump"/>
              </a:rPr>
              <a:t>Повседневная одежда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785786" y="5857892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12" action="ppaction://hlinksldjump"/>
              </a:rPr>
              <a:t>Деловая одежда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3500430" y="1357298"/>
            <a:ext cx="44291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13" action="ppaction://hlinksldjump"/>
              </a:rPr>
              <a:t>Женская праздничная одежда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3571868" y="1785926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hlinkClick r:id="rId14" action="ppaction://hlinksldjump"/>
              </a:rPr>
              <a:t>Вывод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428604"/>
            <a:ext cx="70539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hlinkClick r:id="rId2" action="ppaction://hlinksldjump"/>
              </a:rPr>
              <a:t>Цель и задачи проекта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5720" y="1571612"/>
            <a:ext cx="8715436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Цель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: Выявить основные тенденции современной моды 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142976" y="2714620"/>
            <a:ext cx="55007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Задачи: </a:t>
            </a:r>
            <a:endParaRPr lang="ru-RU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596" y="3164681"/>
            <a:ext cx="6286544" cy="369331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Определение проблемы</a:t>
            </a:r>
          </a:p>
          <a:p>
            <a:endParaRPr lang="ru-RU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Выдвижение гипотезы</a:t>
            </a:r>
          </a:p>
          <a:p>
            <a:endParaRPr lang="ru-RU" sz="24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lvl="1">
              <a:buFont typeface="Wingdings" pitchFamily="2" charset="2"/>
              <a:buChar char="v"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 Сбор, анализ и систематизация материала</a:t>
            </a:r>
          </a:p>
          <a:p>
            <a:endParaRPr lang="ru-RU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Оформление результатов в виде презентации и реферата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5984" y="357166"/>
            <a:ext cx="30664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  <a:hlinkClick r:id="rId2" action="ppaction://hlinksldjump"/>
              </a:rPr>
              <a:t>Гипотеза</a:t>
            </a:r>
            <a:endParaRPr lang="ru-RU" sz="5400" b="1" cap="none" spc="200" dirty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chemeClr val="accent3">
                  <a:satMod val="200000"/>
                  <a:alpha val="50000"/>
                </a:schemeClr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85786" y="1428736"/>
            <a:ext cx="74295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Тенденции в современной моде отвечают всем требованиям времени.</a:t>
            </a:r>
            <a:endParaRPr lang="ru-RU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122" name="Picture 2" descr="O:\Документы для студентов\мода\картинки\1244919887_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8" y="2571744"/>
            <a:ext cx="2502604" cy="3595696"/>
          </a:xfrm>
          <a:prstGeom prst="rect">
            <a:avLst/>
          </a:prstGeom>
          <a:noFill/>
        </p:spPr>
      </p:pic>
      <p:pic>
        <p:nvPicPr>
          <p:cNvPr id="5123" name="Picture 3" descr="O:\Документы для студентов\мода\картинки\s2180303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3071810"/>
            <a:ext cx="1757361" cy="2357454"/>
          </a:xfrm>
          <a:prstGeom prst="rect">
            <a:avLst/>
          </a:prstGeom>
          <a:noFill/>
        </p:spPr>
      </p:pic>
      <p:pic>
        <p:nvPicPr>
          <p:cNvPr id="5124" name="Picture 4" descr="O:\Документы для студентов\мода\картинки\1297760717_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00298" y="3643314"/>
            <a:ext cx="3563250" cy="26225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928926" y="1285860"/>
          <a:ext cx="5688328" cy="4754880"/>
        </p:xfrm>
        <a:graphic>
          <a:graphicData uri="http://schemas.openxmlformats.org/drawingml/2006/table">
            <a:tbl>
              <a:tblPr/>
              <a:tblGrid>
                <a:gridCol w="5688328"/>
              </a:tblGrid>
              <a:tr h="0">
                <a:tc>
                  <a:txBody>
                    <a:bodyPr/>
                    <a:lstStyle/>
                    <a:p>
                      <a:pPr indent="190500" algn="just"/>
                      <a:r>
                        <a:rPr lang="ru-RU" sz="2400" dirty="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Что такое мода? Это совокупность человеческих пристрастий, касающихся новых веяний в искусстве, дизайне одежды или предметов интерьера, языковых нюансов, образа жизни, в конце концов!</a:t>
                      </a:r>
                    </a:p>
                    <a:p>
                      <a:pPr indent="190500" algn="just"/>
                      <a:r>
                        <a:rPr lang="ru-RU" sz="2400" dirty="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Мода краткосрочна – и в этом ее главный плюс. Почему? Потому что иначе она перестанет попадать под свое определение. </a:t>
                      </a:r>
                      <a:endParaRPr lang="ru-RU" sz="2400" dirty="0" smtClean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indent="190500" algn="just"/>
                      <a:r>
                        <a:rPr lang="ru-RU" sz="2400" b="1" i="1" dirty="0" smtClean="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Как </a:t>
                      </a:r>
                      <a:r>
                        <a:rPr lang="ru-RU" sz="2400" b="1" i="1" dirty="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тонко подметила неподражаемая Коко </a:t>
                      </a:r>
                      <a:r>
                        <a:rPr lang="ru-RU" sz="2400" b="1" i="1" dirty="0" err="1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Шанель</a:t>
                      </a:r>
                      <a:r>
                        <a:rPr lang="ru-RU" sz="2400" b="1" i="1" dirty="0">
                          <a:solidFill>
                            <a:srgbClr val="00206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, МОДА – это то, что быстро выходит из МОДЫ.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22529" name="Picture 1" descr="Пошив модной одежды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214422"/>
            <a:ext cx="2095501" cy="3429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071802" y="285728"/>
            <a:ext cx="52864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hlinkClick r:id="rId3" action="ppaction://hlinksldjump"/>
              </a:rPr>
              <a:t>Что такое мода?</a:t>
            </a:r>
            <a:endParaRPr lang="ru-RU" sz="3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4414" y="0"/>
            <a:ext cx="6286544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hlinkClick r:id="rId2" action="ppaction://hlinksldjump"/>
              </a:rPr>
              <a:t>Первое направление</a:t>
            </a:r>
            <a:endParaRPr lang="ru-RU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1857364"/>
            <a:ext cx="335758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0099"/>
                </a:solidFill>
              </a:rPr>
              <a:t>Первое и самое значимое из пяти направлений</a:t>
            </a:r>
            <a:r>
              <a:rPr lang="ru-RU" sz="2400" dirty="0" smtClean="0">
                <a:solidFill>
                  <a:srgbClr val="000099"/>
                </a:solidFill>
              </a:rPr>
              <a:t>, которые приберегла </a:t>
            </a:r>
            <a:r>
              <a:rPr lang="ru-RU" sz="2400" dirty="0" smtClean="0">
                <a:solidFill>
                  <a:srgbClr val="000099"/>
                </a:solidFill>
              </a:rPr>
              <a:t>современная мода— </a:t>
            </a:r>
            <a:r>
              <a:rPr lang="ru-RU" sz="2400" b="1" dirty="0" smtClean="0">
                <a:solidFill>
                  <a:srgbClr val="000099"/>
                </a:solidFill>
              </a:rPr>
              <a:t>пуризм</a:t>
            </a:r>
            <a:r>
              <a:rPr lang="ru-RU" sz="2400" dirty="0" smtClean="0">
                <a:solidFill>
                  <a:srgbClr val="000099"/>
                </a:solidFill>
              </a:rPr>
              <a:t>. На языке моды это слово означает минималистские модели, имеющие целью подчеркнуть индивидуальность человека. </a:t>
            </a:r>
            <a:endParaRPr lang="ru-RU" sz="2400" dirty="0">
              <a:solidFill>
                <a:srgbClr val="000099"/>
              </a:solidFill>
            </a:endParaRPr>
          </a:p>
        </p:txBody>
      </p:sp>
      <p:pic>
        <p:nvPicPr>
          <p:cNvPr id="1026" name="Picture 2" descr="O:\Документы для студентов\мода\картинки\29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2071678"/>
            <a:ext cx="2614613" cy="381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49" name="Picture 1" descr="Пошив одежды на заказ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500174"/>
            <a:ext cx="3333751" cy="2409825"/>
          </a:xfrm>
          <a:prstGeom prst="rect">
            <a:avLst/>
          </a:prstGeom>
          <a:noFill/>
        </p:spPr>
      </p:pic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-1000164" y="285728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4286248" y="928670"/>
            <a:ext cx="392909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905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Блумсберри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 и «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портобелло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 — направления в английской молодежной моде соответственно 1920-х годов и 1970-х годов.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Блумсберри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— район Лондона, где в 1920-е годы собиралась богема.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Вирджиния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Вульф, руководившая кружком литераторов, собрала вокруг себя людей, которые отличались, помимо всего прочего, еще и внешним видом. Они комбинировали вещи, казалось бы, совсем не подходящие друг к другу. Отчего это делалось? Порой — от недостатка средств, а порой - для того, чтобы эпатировать сограждан.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857356" y="142852"/>
            <a:ext cx="572573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hlinkClick r:id="rId3" action="ppaction://hlinksldjump"/>
              </a:rPr>
              <a:t>Второе направление</a:t>
            </a:r>
            <a:endParaRPr lang="ru-RU" sz="48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728" y="285728"/>
            <a:ext cx="561307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hlinkClick r:id="rId2" action="ppaction://hlinksldjump"/>
              </a:rPr>
              <a:t>Третье направление</a:t>
            </a:r>
            <a:endParaRPr lang="ru-RU" sz="48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1643050"/>
            <a:ext cx="4572000" cy="470898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i="1" dirty="0" smtClean="0">
                <a:solidFill>
                  <a:srgbClr val="000099"/>
                </a:solidFill>
              </a:rPr>
              <a:t>«Азиатский</a:t>
            </a:r>
            <a:r>
              <a:rPr lang="ru-RU" sz="2000" b="1" i="1" dirty="0" smtClean="0">
                <a:solidFill>
                  <a:srgbClr val="000099"/>
                </a:solidFill>
              </a:rPr>
              <a:t>»</a:t>
            </a:r>
            <a:r>
              <a:rPr lang="ru-RU" sz="2000" b="1" dirty="0" smtClean="0">
                <a:solidFill>
                  <a:srgbClr val="000099"/>
                </a:solidFill>
              </a:rPr>
              <a:t> стиль. </a:t>
            </a:r>
            <a:r>
              <a:rPr lang="ru-RU" sz="2000" dirty="0" smtClean="0">
                <a:solidFill>
                  <a:srgbClr val="000099"/>
                </a:solidFill>
              </a:rPr>
              <a:t> Богатейшие ткани, украшенные сверкающими камнями, сложнейшей вышивкой и расшитые блестками, — вот что характеризует «азиатские тенденции». Добавьте сюда драматический макияж и такой редкий аксессуар, как веер, и перед вами образ, исполненный театральной таинственности, подлинно восточного обаяния и шарма. Это направление, как и предыдущее, не укладывается в какие-либо рамки. В его основе - буйная фантазия художника, помноженная на многовековые традиции народных ансамблей Востока.</a:t>
            </a:r>
            <a:endParaRPr lang="ru-RU" sz="2000" dirty="0">
              <a:solidFill>
                <a:srgbClr val="000099"/>
              </a:solidFill>
            </a:endParaRPr>
          </a:p>
        </p:txBody>
      </p:sp>
      <p:pic>
        <p:nvPicPr>
          <p:cNvPr id="19458" name="Picture 2" descr="O:\Документы для студентов\мода\картинки\123926_11951_big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2143116"/>
            <a:ext cx="3518380" cy="266224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00166" y="357166"/>
            <a:ext cx="656692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hlinkClick r:id="rId2" action="ppaction://hlinksldjump"/>
              </a:rPr>
              <a:t>Четвёртое направление</a:t>
            </a:r>
            <a:endParaRPr lang="ru-RU" sz="48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1500174"/>
            <a:ext cx="4572000" cy="470898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i="1" dirty="0" smtClean="0">
                <a:solidFill>
                  <a:srgbClr val="000099"/>
                </a:solidFill>
              </a:rPr>
              <a:t>«Новый </a:t>
            </a:r>
            <a:r>
              <a:rPr lang="ru-RU" sz="2000" b="1" i="1" dirty="0" smtClean="0">
                <a:solidFill>
                  <a:srgbClr val="000099"/>
                </a:solidFill>
              </a:rPr>
              <a:t>деловой»</a:t>
            </a:r>
            <a:r>
              <a:rPr lang="ru-RU" sz="2000" b="1" dirty="0" smtClean="0">
                <a:solidFill>
                  <a:srgbClr val="000099"/>
                </a:solidFill>
              </a:rPr>
              <a:t> стиль для современной женщины</a:t>
            </a:r>
            <a:r>
              <a:rPr lang="ru-RU" sz="2000" dirty="0" smtClean="0">
                <a:solidFill>
                  <a:srgbClr val="000099"/>
                </a:solidFill>
              </a:rPr>
              <a:t>? Ну конечно, из запасников мужской деловой моды! Неброские модели «нового делового стиля» в сочетании с чувственной нежностью женщины должны, по прогнозам специалистов, покорить будущее. Это — союз силы и нежности. Но! Модельеры не устают напоминать: модели «мужского типа» — для хрупких и изящных дам! В противном случае — даже не экспериментируйте! Ведь в силуэтах доминирует линия Н, то есть модель от линии плеч до нижнего края брюк составляет прямую линию.</a:t>
            </a:r>
            <a:endParaRPr lang="ru-RU" sz="2000" dirty="0">
              <a:solidFill>
                <a:srgbClr val="000099"/>
              </a:solidFill>
            </a:endParaRPr>
          </a:p>
        </p:txBody>
      </p:sp>
      <p:pic>
        <p:nvPicPr>
          <p:cNvPr id="20483" name="Picture 3" descr="Пошив женской одежды на заказ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6" y="1857364"/>
            <a:ext cx="28575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916</Words>
  <Application>Microsoft Office PowerPoint</Application>
  <PresentationFormat>Экран (4:3)</PresentationFormat>
  <Paragraphs>60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PL36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stud</dc:creator>
  <cp:lastModifiedBy>Romanova_ZV2</cp:lastModifiedBy>
  <cp:revision>28</cp:revision>
  <dcterms:created xsi:type="dcterms:W3CDTF">2012-03-15T02:54:35Z</dcterms:created>
  <dcterms:modified xsi:type="dcterms:W3CDTF">2012-04-22T08:22:43Z</dcterms:modified>
</cp:coreProperties>
</file>